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2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D92F-EB43-2464-096B-E16D4C78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956ADE-8C29-F04D-10CF-9F5B3F74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54F9E-426F-77A3-C34E-17E5E6C5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1E6B9-9836-EC2D-90F3-FAFA2B35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3D0C2-52BC-B127-B1B9-405C9AFF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1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C3A0C-3DEC-9578-6332-138A7CC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3827D-8E6C-33A8-8DF8-07045447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FF860-C98F-D33C-3451-5E08C7AA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79CAB-82BA-FBC0-F675-698AB12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EAFEC-D5BF-723E-D209-95E499FE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DC5EE-1694-EC2C-BD07-94FD3512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BE5190-3242-94CA-5B35-F4BCB9338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8688B-52FB-8193-39D6-20ADD56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0863E-EDE3-5E5A-2653-95C86A51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73AE3-9E1B-D50E-0F6F-75CFE542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8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AD21C-AE0E-78AA-0D81-15BC112A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D5A8-CCC0-018C-F6C8-DBEE19AD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22857-102F-F605-25F5-060160A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17DC2-FD96-9942-7BD1-7FB8261C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5A3C7-89B3-0E83-1700-8D5A87D7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BA2BD-93EF-8684-1B0D-1DE1B49B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46506-4988-CEB3-99DF-CA421B5E7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55AB8-C829-29D3-CAB0-0163152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8EE72-16F2-228B-B750-BCDCD833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4DB83-0F36-F8FE-3597-188BF350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59F88-229B-6F76-0482-2169B4DD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C445-D14B-AA1F-6A4F-3F19C643D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863AF-5251-6479-98AF-11C05B84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B9EC10-1CB6-021B-89F5-81607402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BC6B4-748F-EBD1-260A-588A2FC8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354F75-2D8B-BB5B-CF6A-F2DF6959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7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A8161-1166-B882-CEB4-F9FFDAFD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B569F-D013-31D4-B1C5-7F006388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317E3E-3990-6EB7-F16A-FC5DD3F70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A24F2-142B-C434-250F-F3C58DBF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51908C-F284-5D58-0E83-3802F25BA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E0DAA-ACDF-6C4F-C22B-08A767FD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278878-A943-6407-FCC1-8344AAA1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9A33BB-F0D6-DCD9-7D71-8FA7D45E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0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737A-1BBD-782A-3750-FF7F925A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38FA66-CEC0-8C31-67C4-84E68E96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D3435-A826-255A-EA2F-24798EB0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E1DE6-2862-96A9-E5DB-00794351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6FE819-2603-7348-F5BC-4EA25962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22ACA2-80B7-BA79-7AAB-BE7BE54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AE42E-14F4-8E83-249B-CEB76DE9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9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1275-EAF0-D86D-9C43-7F8AF821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FE5FE-5930-9538-0DD1-1CEC051B2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60D76-5743-0251-317C-5FD29AA2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04B17-4D7F-FA55-4678-B3357350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AC099-9329-0E42-1438-8351CC8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691EC-5378-7240-E27E-349C96B1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99FF-B038-9D32-34FA-0E243A6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CDF902-C7AD-7B99-0D8A-D46731826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8A3AE-9DF7-B0E5-8066-271EA0E8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F1D2BA-90CB-7EF3-4A2D-AC4FEB2F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87F5D-66EC-6EEB-BAB0-A66BB63F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622CF-B1AE-8E2B-51CF-A047499D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3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3BC8E5-B83F-E921-22C0-FF7A13F2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D03E8-E04E-822D-1ED0-184558F98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B842F-63DF-6B1F-AA92-AC4939096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EC8AF-867B-4F98-A780-3B298E77A117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5EE30-5B70-04D0-0F06-23F6AEC4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3265F-02AE-8BE3-9586-33ED994F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06A170-AFCA-A1C0-E981-692D2043A81B}"/>
              </a:ext>
            </a:extLst>
          </p:cNvPr>
          <p:cNvSpPr txBox="1"/>
          <p:nvPr/>
        </p:nvSpPr>
        <p:spPr>
          <a:xfrm>
            <a:off x="652899" y="1645920"/>
            <a:ext cx="10649069" cy="830997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就英法联军远征中国致巴特勒上尉的信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EFFA3-462A-18C7-9B0C-6E1BCB7AB61D}"/>
              </a:ext>
            </a:extLst>
          </p:cNvPr>
          <p:cNvSpPr txBox="1"/>
          <p:nvPr/>
        </p:nvSpPr>
        <p:spPr>
          <a:xfrm>
            <a:off x="4977745" y="4243924"/>
            <a:ext cx="2236510" cy="584775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作者：雨果</a:t>
            </a:r>
          </a:p>
        </p:txBody>
      </p:sp>
    </p:spTree>
    <p:extLst>
      <p:ext uri="{BB962C8B-B14F-4D97-AF65-F5344CB8AC3E}">
        <p14:creationId xmlns:p14="http://schemas.microsoft.com/office/powerpoint/2010/main" val="16209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探究思考二</a:t>
            </a:r>
            <a:r>
              <a:rPr lang="en-US" altLang="zh-CN" dirty="0"/>
              <a:t>——</a:t>
            </a:r>
            <a:r>
              <a:rPr lang="zh-CN" altLang="en-US" dirty="0"/>
              <a:t>作者态度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640080" y="1802249"/>
            <a:ext cx="10515600" cy="280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Ａ．两个来自欧洲的强盗。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B</a:t>
            </a:r>
            <a:r>
              <a:rPr lang="zh-CN" altLang="en-US" sz="2400" dirty="0"/>
              <a:t>．从前他们对巴特农神庙怎么干，现在对圆明园也怎么干，不同的是干得更彻底，更漂亮，以至于荡然无存。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C.</a:t>
            </a:r>
            <a:r>
              <a:rPr lang="zh-CN" altLang="en-US" sz="2400" dirty="0"/>
              <a:t>我们欧洲人是文明人，中国人在我们的眼中是野蛮人。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D.</a:t>
            </a:r>
            <a:r>
              <a:rPr lang="zh-CN" altLang="en-US" sz="2400" dirty="0"/>
              <a:t>丰功伟绩！收获巨大！两个胜利者，一个塞满了腰包，这是看得见的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296A6-7AD3-6C42-CDD4-8B1B4D086969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865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探究小结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487680" y="1802249"/>
            <a:ext cx="10515600" cy="29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对圆明园——＞热情赞美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对侵略者——＞强烈谴责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雨果：有公正的立场，有良知，有人道主义精神，对人类的文明成果尊重！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13E9E1-D995-2E5F-CB64-D5AA44488155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423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思考探究 </a:t>
            </a:r>
            <a:r>
              <a:rPr lang="en-US" altLang="zh-CN" dirty="0"/>
              <a:t>——</a:t>
            </a:r>
            <a:r>
              <a:rPr lang="zh-CN" altLang="en-US" sz="4400" dirty="0"/>
              <a:t>练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A7CB15-3138-7227-0EBC-0AEA3C4580B4}"/>
              </a:ext>
            </a:extLst>
          </p:cNvPr>
          <p:cNvSpPr txBox="1"/>
          <p:nvPr/>
        </p:nvSpPr>
        <p:spPr>
          <a:xfrm>
            <a:off x="1345468" y="3429000"/>
            <a:ext cx="104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请你给巴特勒回复一条网络短信，表达你的观点。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262C8-F607-F05F-7256-062E29AAFBB8}"/>
              </a:ext>
            </a:extLst>
          </p:cNvPr>
          <p:cNvSpPr txBox="1"/>
          <p:nvPr/>
        </p:nvSpPr>
        <p:spPr>
          <a:xfrm>
            <a:off x="3124200" y="1463040"/>
            <a:ext cx="5032147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大家动手练一练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DDFB9C-CB06-F14E-B60A-CBC1F9B5590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2F025-2370-A1D2-36BB-F48FFBDA7FD4}"/>
              </a:ext>
            </a:extLst>
          </p:cNvPr>
          <p:cNvSpPr txBox="1"/>
          <p:nvPr/>
        </p:nvSpPr>
        <p:spPr>
          <a:xfrm>
            <a:off x="1508373" y="4899308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（提示：可以是微信，也可以是手机短信。）</a:t>
            </a:r>
          </a:p>
        </p:txBody>
      </p:sp>
    </p:spTree>
    <p:extLst>
      <p:ext uri="{BB962C8B-B14F-4D97-AF65-F5344CB8AC3E}">
        <p14:creationId xmlns:p14="http://schemas.microsoft.com/office/powerpoint/2010/main" val="213258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拓展思考：从圆明园思考出去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4FB37-7E47-B4E9-2A14-CFE8FC3AA394}"/>
              </a:ext>
            </a:extLst>
          </p:cNvPr>
          <p:cNvSpPr txBox="1"/>
          <p:nvPr/>
        </p:nvSpPr>
        <p:spPr>
          <a:xfrm>
            <a:off x="0" y="1379483"/>
            <a:ext cx="11979629" cy="2246769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1860</a:t>
            </a:r>
            <a:r>
              <a:rPr lang="zh-CN" altLang="en-US" sz="2800" dirty="0"/>
              <a:t>年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18</a:t>
            </a:r>
            <a:r>
              <a:rPr lang="zh-CN" altLang="en-US" sz="2800" dirty="0"/>
              <a:t>日，英法联军进入圆明园，当联军劫掠完毕传令纵火的时候，</a:t>
            </a:r>
            <a:endParaRPr lang="en-US" altLang="zh-CN" sz="2800" dirty="0"/>
          </a:p>
          <a:p>
            <a:r>
              <a:rPr lang="zh-CN" altLang="en-US" sz="2800" dirty="0"/>
              <a:t>各军并无火器，惟有水桶、水锅而已。洋人正为缺少纵火之物而着急之际，</a:t>
            </a:r>
            <a:endParaRPr lang="en-US" altLang="zh-CN" sz="2800" dirty="0"/>
          </a:p>
          <a:p>
            <a:r>
              <a:rPr lang="zh-CN" altLang="en-US" sz="2800" dirty="0"/>
              <a:t>又是海淀华人暨华役，将携来之火线、秫秸一切引火之物齐集以待。联军走</a:t>
            </a:r>
            <a:endParaRPr lang="en-US" altLang="zh-CN" sz="2800" dirty="0"/>
          </a:p>
          <a:p>
            <a:r>
              <a:rPr lang="zh-CN" altLang="en-US" sz="2800" dirty="0"/>
              <a:t>后，周边百姓一哄而上，把皇家园林剩余的东西哄抢个精光。</a:t>
            </a:r>
            <a:endParaRPr lang="en-US" altLang="zh-CN" sz="2800" dirty="0"/>
          </a:p>
          <a:p>
            <a:r>
              <a:rPr lang="en-US" altLang="zh-CN" sz="2800" dirty="0"/>
              <a:t>——</a:t>
            </a:r>
            <a:r>
              <a:rPr lang="zh-CN" altLang="en-US" sz="2800" dirty="0"/>
              <a:t>汪康年：</a:t>
            </a:r>
            <a:r>
              <a:rPr lang="en-US" altLang="zh-CN" sz="2800" dirty="0"/>
              <a:t>《</a:t>
            </a:r>
            <a:r>
              <a:rPr lang="zh-CN" altLang="en-US" sz="2800" dirty="0"/>
              <a:t>记英法联军焚劫圆明园事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CC0C90-DEFF-0BEB-7D28-550D629C719F}"/>
              </a:ext>
            </a:extLst>
          </p:cNvPr>
          <p:cNvSpPr txBox="1"/>
          <p:nvPr/>
        </p:nvSpPr>
        <p:spPr>
          <a:xfrm>
            <a:off x="-1" y="3771295"/>
            <a:ext cx="11979629" cy="181588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著名诗人龚自珍的儿子龚橙精通英文，但穷困潦倒，当时曾在英法联军中任</a:t>
            </a:r>
            <a:endParaRPr lang="en-US" altLang="zh-CN" dirty="0"/>
          </a:p>
          <a:p>
            <a:r>
              <a:rPr lang="zh-CN" altLang="en-US" dirty="0"/>
              <a:t>翻译混口饭吃。因为跟洋人干活被骂为“汉奸”。晚清小说</a:t>
            </a:r>
            <a:r>
              <a:rPr lang="en-US" altLang="zh-CN" dirty="0"/>
              <a:t>《</a:t>
            </a:r>
            <a:r>
              <a:rPr lang="zh-CN" altLang="en-US" dirty="0"/>
              <a:t>孽海花</a:t>
            </a:r>
            <a:r>
              <a:rPr lang="en-US" altLang="zh-CN" dirty="0"/>
              <a:t>》</a:t>
            </a:r>
            <a:r>
              <a:rPr lang="zh-CN" altLang="en-US" dirty="0"/>
              <a:t>借助他</a:t>
            </a:r>
            <a:endParaRPr lang="en-US" altLang="zh-CN" dirty="0"/>
          </a:p>
          <a:p>
            <a:r>
              <a:rPr lang="zh-CN" altLang="en-US" dirty="0"/>
              <a:t>的口回应：我们本来是良民，上进之路被你们堵死，还被尔等贪官盘剥压</a:t>
            </a:r>
            <a:endParaRPr lang="en-US" altLang="zh-CN" dirty="0"/>
          </a:p>
          <a:p>
            <a:r>
              <a:rPr lang="zh-CN" altLang="en-US" dirty="0"/>
              <a:t>榨，衣食都不全，你看我是汉奸，我看你是国贼！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B92D93-24CD-CD94-CC8F-A3EABE06E53E}"/>
              </a:ext>
            </a:extLst>
          </p:cNvPr>
          <p:cNvSpPr txBox="1"/>
          <p:nvPr/>
        </p:nvSpPr>
        <p:spPr>
          <a:xfrm>
            <a:off x="59732" y="5777765"/>
            <a:ext cx="12072536" cy="95410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1836</a:t>
            </a:r>
            <a:r>
              <a:rPr lang="zh-CN" altLang="en-US" dirty="0"/>
              <a:t>年太常寺卿许乃济给道光皇帝建议：听任国内种植（鸦片），以抵制外</a:t>
            </a:r>
            <a:endParaRPr lang="en-US" altLang="zh-CN" dirty="0"/>
          </a:p>
          <a:p>
            <a:r>
              <a:rPr lang="zh-CN" altLang="en-US" dirty="0"/>
              <a:t>来鸦片。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4F6B2-1D11-8150-4DB9-F6B4508F21C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15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由图说</a:t>
            </a:r>
            <a:r>
              <a:rPr lang="en-US" altLang="zh-CN" dirty="0"/>
              <a:t>——</a:t>
            </a:r>
            <a:r>
              <a:rPr lang="zh-CN" altLang="en-US" dirty="0"/>
              <a:t>独立思考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7EB87-CE20-205A-A874-D141D0B1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56" y="1694180"/>
            <a:ext cx="6393526" cy="43256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0B6DDF-7A93-74AC-C3DC-37AB76325D4F}"/>
              </a:ext>
            </a:extLst>
          </p:cNvPr>
          <p:cNvSpPr txBox="1"/>
          <p:nvPr/>
        </p:nvSpPr>
        <p:spPr>
          <a:xfrm>
            <a:off x="0" y="2055277"/>
            <a:ext cx="55707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鸦片战争期间，镇江守将海龄，在</a:t>
            </a:r>
            <a:endParaRPr lang="en-US" altLang="zh-CN" sz="2800" dirty="0"/>
          </a:p>
          <a:p>
            <a:r>
              <a:rPr lang="zh-CN" altLang="en-US" sz="2800" dirty="0"/>
              <a:t>迎战黄军之前，先预防性地杀了镇</a:t>
            </a:r>
            <a:endParaRPr lang="en-US" altLang="zh-CN" sz="2800" dirty="0"/>
          </a:p>
          <a:p>
            <a:r>
              <a:rPr lang="zh-CN" altLang="en-US" sz="2800" dirty="0"/>
              <a:t>江周边</a:t>
            </a:r>
            <a:r>
              <a:rPr lang="en-US" altLang="zh-CN" sz="2800" dirty="0"/>
              <a:t>2</a:t>
            </a:r>
            <a:r>
              <a:rPr lang="zh-CN" altLang="en-US" sz="2800" dirty="0"/>
              <a:t>万汉人平民，以免得“汉奸</a:t>
            </a:r>
            <a:endParaRPr lang="en-US" altLang="zh-CN" sz="2800" dirty="0"/>
          </a:p>
          <a:p>
            <a:r>
              <a:rPr lang="zh-CN" altLang="en-US" sz="2800" dirty="0"/>
              <a:t>通夷”。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捍卫的是皇权，失去的是民心！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4E5D6B-158E-2B48-4873-F1503BD8F674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208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FA1FB-A59F-71DE-6A26-9359BC4C385B}"/>
              </a:ext>
            </a:extLst>
          </p:cNvPr>
          <p:cNvSpPr txBox="1"/>
          <p:nvPr/>
        </p:nvSpPr>
        <p:spPr>
          <a:xfrm>
            <a:off x="1143000" y="2255520"/>
            <a:ext cx="47227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必做：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掌握本课生词；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完成</a:t>
            </a:r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之基础部分。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选做：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能力拓展部分。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A73341-4209-0379-2D8C-0FB363454520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59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01E1-D95D-4307-BD31-6FCC8EEF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885"/>
            <a:ext cx="10515600" cy="8997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zh-CN" altLang="en-US" dirty="0"/>
              <a:t>作者：雨果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C56F6F-3FAB-0C8F-99D6-8FBEEFD4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187"/>
            <a:ext cx="3754450" cy="50009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764EAA-711A-19B3-1BE4-65BD7004DB77}"/>
              </a:ext>
            </a:extLst>
          </p:cNvPr>
          <p:cNvSpPr txBox="1"/>
          <p:nvPr/>
        </p:nvSpPr>
        <p:spPr>
          <a:xfrm>
            <a:off x="4358640" y="17037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法国浪漫主义文学的代表人物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3FCFFE-521B-813D-C347-2802749F53B3}"/>
              </a:ext>
            </a:extLst>
          </p:cNvPr>
          <p:cNvSpPr txBox="1"/>
          <p:nvPr/>
        </p:nvSpPr>
        <p:spPr>
          <a:xfrm>
            <a:off x="4358640" y="3642360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代表作品：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小说</a:t>
            </a:r>
            <a:r>
              <a:rPr lang="en-US" altLang="zh-CN" dirty="0"/>
              <a:t>《</a:t>
            </a:r>
            <a:r>
              <a:rPr lang="zh-CN" altLang="en-US" dirty="0"/>
              <a:t>巴黎圣母院</a:t>
            </a:r>
            <a:r>
              <a:rPr lang="en-US" altLang="zh-CN" dirty="0"/>
              <a:t>》《</a:t>
            </a:r>
            <a:r>
              <a:rPr lang="zh-CN" altLang="en-US" dirty="0"/>
              <a:t>悲惨世界</a:t>
            </a:r>
            <a:r>
              <a:rPr lang="en-US" altLang="zh-CN" dirty="0"/>
              <a:t>》《</a:t>
            </a:r>
            <a:r>
              <a:rPr lang="zh-CN" altLang="en-US" dirty="0"/>
              <a:t>九三年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12736B-D1E8-7A5E-7529-BA59DA603E7C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10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CAD7F3-946B-81EC-14E8-18CF6A2113C5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背景介绍：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F7E1C-3C79-2301-2659-AF62CB22D4B0}"/>
              </a:ext>
            </a:extLst>
          </p:cNvPr>
          <p:cNvSpPr txBox="1"/>
          <p:nvPr/>
        </p:nvSpPr>
        <p:spPr>
          <a:xfrm>
            <a:off x="1694795" y="2957086"/>
            <a:ext cx="880241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1856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年，英法两国联合发动了第二次鸦片战争。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65162F-EFBD-BE2C-44A7-F135457D78CB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43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圆明园被毁前</a:t>
            </a:r>
          </a:p>
        </p:txBody>
      </p:sp>
      <p:pic>
        <p:nvPicPr>
          <p:cNvPr id="3" name="Picture 2" descr="http://n.sinaimg.cn/sinacn/20170319/baa3-fycnyhk9677010.jpg">
            <a:extLst>
              <a:ext uri="{FF2B5EF4-FFF2-40B4-BE49-F238E27FC236}">
                <a16:creationId xmlns:a16="http://schemas.microsoft.com/office/drawing/2014/main" id="{D0E863AD-AB15-08BA-6C62-049C0821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2000" contrast="12000"/>
          </a:blip>
          <a:srcRect r="2895" b="2290"/>
          <a:stretch>
            <a:fillRect/>
          </a:stretch>
        </p:blipFill>
        <p:spPr bwMode="auto">
          <a:xfrm>
            <a:off x="16628" y="2163268"/>
            <a:ext cx="5863590" cy="399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tc.sinaimg.cn/maxwidth.2048/tc.service.weibo.com/image_nationalgeographic_com_cn/f8527119424d25ed416d89784c50de41.jpg">
            <a:extLst>
              <a:ext uri="{FF2B5EF4-FFF2-40B4-BE49-F238E27FC236}">
                <a16:creationId xmlns:a16="http://schemas.microsoft.com/office/drawing/2014/main" id="{0F50D301-F1D7-C662-7EA8-0947658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 contrast="12000"/>
          </a:blip>
          <a:srcRect b="11445"/>
          <a:stretch>
            <a:fillRect/>
          </a:stretch>
        </p:blipFill>
        <p:spPr bwMode="auto">
          <a:xfrm>
            <a:off x="6096000" y="2198578"/>
            <a:ext cx="5938024" cy="3964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A98B0B-91B2-16EF-84FD-BAE225D20832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87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圆明园中的文物</a:t>
            </a:r>
          </a:p>
        </p:txBody>
      </p:sp>
      <p:sp>
        <p:nvSpPr>
          <p:cNvPr id="3" name="AutoShape 2" descr="2">
            <a:extLst>
              <a:ext uri="{FF2B5EF4-FFF2-40B4-BE49-F238E27FC236}">
                <a16:creationId xmlns:a16="http://schemas.microsoft.com/office/drawing/2014/main" id="{A663235D-001B-40B1-40D5-96ACB42991AD}"/>
              </a:ext>
            </a:extLst>
          </p:cNvPr>
          <p:cNvSpPr>
            <a:spLocks noChangeAspect="1"/>
          </p:cNvSpPr>
          <p:nvPr/>
        </p:nvSpPr>
        <p:spPr>
          <a:xfrm>
            <a:off x="183091" y="3114060"/>
            <a:ext cx="951310" cy="73104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824B76CF-584A-80B8-42D2-38B796F84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tretch>
            <a:fillRect/>
          </a:stretch>
        </p:blipFill>
        <p:spPr>
          <a:xfrm>
            <a:off x="567663" y="3061672"/>
            <a:ext cx="964406" cy="7560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qzhyb">
            <a:extLst>
              <a:ext uri="{FF2B5EF4-FFF2-40B4-BE49-F238E27FC236}">
                <a16:creationId xmlns:a16="http://schemas.microsoft.com/office/drawing/2014/main" id="{3E720A8B-204F-8A38-F23B-C1747AF1A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12000" contrast="12000"/>
          </a:blip>
          <a:stretch>
            <a:fillRect/>
          </a:stretch>
        </p:blipFill>
        <p:spPr>
          <a:xfrm>
            <a:off x="1559453" y="3845103"/>
            <a:ext cx="1566863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qzhyb">
            <a:extLst>
              <a:ext uri="{FF2B5EF4-FFF2-40B4-BE49-F238E27FC236}">
                <a16:creationId xmlns:a16="http://schemas.microsoft.com/office/drawing/2014/main" id="{6F3D7D80-244E-6813-EB3F-CCC2AA752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2000" contrast="12000"/>
          </a:blip>
          <a:stretch>
            <a:fillRect/>
          </a:stretch>
        </p:blipFill>
        <p:spPr>
          <a:xfrm>
            <a:off x="2585772" y="4842847"/>
            <a:ext cx="18907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qzhyb">
            <a:extLst>
              <a:ext uri="{FF2B5EF4-FFF2-40B4-BE49-F238E27FC236}">
                <a16:creationId xmlns:a16="http://schemas.microsoft.com/office/drawing/2014/main" id="{05305CEE-7C11-EACD-A449-3D78947EEB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2000" contrast="12000"/>
          </a:blip>
          <a:stretch>
            <a:fillRect/>
          </a:stretch>
        </p:blipFill>
        <p:spPr>
          <a:xfrm>
            <a:off x="183091" y="4842847"/>
            <a:ext cx="2349104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qzhyb">
            <a:extLst>
              <a:ext uri="{FF2B5EF4-FFF2-40B4-BE49-F238E27FC236}">
                <a16:creationId xmlns:a16="http://schemas.microsoft.com/office/drawing/2014/main" id="{A6298D13-AE05-5C16-7EB4-C300270FA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2000" contrast="12000"/>
          </a:blip>
          <a:stretch>
            <a:fillRect/>
          </a:stretch>
        </p:blipFill>
        <p:spPr>
          <a:xfrm>
            <a:off x="4530063" y="4842847"/>
            <a:ext cx="8620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qzhyb">
            <a:extLst>
              <a:ext uri="{FF2B5EF4-FFF2-40B4-BE49-F238E27FC236}">
                <a16:creationId xmlns:a16="http://schemas.microsoft.com/office/drawing/2014/main" id="{159745C3-694F-6445-BA51-78A73302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2000" contrast="12000"/>
          </a:blip>
          <a:stretch>
            <a:fillRect/>
          </a:stretch>
        </p:blipFill>
        <p:spPr>
          <a:xfrm>
            <a:off x="5448034" y="4842847"/>
            <a:ext cx="827485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 descr="qzhyb">
            <a:extLst>
              <a:ext uri="{FF2B5EF4-FFF2-40B4-BE49-F238E27FC236}">
                <a16:creationId xmlns:a16="http://schemas.microsoft.com/office/drawing/2014/main" id="{99783B60-0537-D806-39A2-D9B6EEFF5A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-12000" contrast="12000"/>
          </a:blip>
          <a:stretch>
            <a:fillRect/>
          </a:stretch>
        </p:blipFill>
        <p:spPr>
          <a:xfrm>
            <a:off x="6359726" y="4842847"/>
            <a:ext cx="6334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qtlq">
            <a:extLst>
              <a:ext uri="{FF2B5EF4-FFF2-40B4-BE49-F238E27FC236}">
                <a16:creationId xmlns:a16="http://schemas.microsoft.com/office/drawing/2014/main" id="{753C42A3-4048-1ADE-EF24-E0328DE467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-12000" contrast="12000"/>
          </a:blip>
          <a:stretch>
            <a:fillRect/>
          </a:stretch>
        </p:blipFill>
        <p:spPr>
          <a:xfrm>
            <a:off x="5664728" y="2081788"/>
            <a:ext cx="1088231" cy="1356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qtlq">
            <a:extLst>
              <a:ext uri="{FF2B5EF4-FFF2-40B4-BE49-F238E27FC236}">
                <a16:creationId xmlns:a16="http://schemas.microsoft.com/office/drawing/2014/main" id="{E52520E1-49BB-3A10-C423-32E249948F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-12000" contrast="12000"/>
          </a:blip>
          <a:stretch>
            <a:fillRect/>
          </a:stretch>
        </p:blipFill>
        <p:spPr>
          <a:xfrm>
            <a:off x="3179894" y="2034163"/>
            <a:ext cx="1183481" cy="14037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 descr="qtlq">
            <a:extLst>
              <a:ext uri="{FF2B5EF4-FFF2-40B4-BE49-F238E27FC236}">
                <a16:creationId xmlns:a16="http://schemas.microsoft.com/office/drawing/2014/main" id="{428768FD-5B93-735A-414E-D21D91B9B0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-12000" contrast="12000"/>
          </a:blip>
          <a:stretch>
            <a:fillRect/>
          </a:stretch>
        </p:blipFill>
        <p:spPr>
          <a:xfrm>
            <a:off x="4476484" y="2056785"/>
            <a:ext cx="1053704" cy="140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qtlq">
            <a:extLst>
              <a:ext uri="{FF2B5EF4-FFF2-40B4-BE49-F238E27FC236}">
                <a16:creationId xmlns:a16="http://schemas.microsoft.com/office/drawing/2014/main" id="{4B183420-680D-E656-6962-73CA424F2A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-12000" contrast="12000"/>
          </a:blip>
          <a:stretch>
            <a:fillRect/>
          </a:stretch>
        </p:blipFill>
        <p:spPr>
          <a:xfrm>
            <a:off x="5664728" y="3492678"/>
            <a:ext cx="1084660" cy="1243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 descr="qtlq">
            <a:extLst>
              <a:ext uri="{FF2B5EF4-FFF2-40B4-BE49-F238E27FC236}">
                <a16:creationId xmlns:a16="http://schemas.microsoft.com/office/drawing/2014/main" id="{8098FB8C-BDDD-F045-155E-C84C468190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-12000" contrast="12000"/>
          </a:blip>
          <a:stretch>
            <a:fillRect/>
          </a:stretch>
        </p:blipFill>
        <p:spPr>
          <a:xfrm>
            <a:off x="4476484" y="3492678"/>
            <a:ext cx="1081088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qtlq">
            <a:extLst>
              <a:ext uri="{FF2B5EF4-FFF2-40B4-BE49-F238E27FC236}">
                <a16:creationId xmlns:a16="http://schemas.microsoft.com/office/drawing/2014/main" id="{8E26890C-B626-221B-01C4-07C35767E03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9894" y="3492678"/>
            <a:ext cx="1134665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7" descr="图片5">
            <a:extLst>
              <a:ext uri="{FF2B5EF4-FFF2-40B4-BE49-F238E27FC236}">
                <a16:creationId xmlns:a16="http://schemas.microsoft.com/office/drawing/2014/main" id="{E1F42C76-CBF4-7C4E-DB73-5788F58773A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-12000" contrast="12000"/>
          </a:blip>
          <a:stretch>
            <a:fillRect/>
          </a:stretch>
        </p:blipFill>
        <p:spPr>
          <a:xfrm>
            <a:off x="183091" y="2102028"/>
            <a:ext cx="1685925" cy="9536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8" descr="图片6">
            <a:extLst>
              <a:ext uri="{FF2B5EF4-FFF2-40B4-BE49-F238E27FC236}">
                <a16:creationId xmlns:a16="http://schemas.microsoft.com/office/drawing/2014/main" id="{21EFB61B-F97F-E3E4-9012-2D7916A9B4C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-12000" contrast="12000"/>
          </a:blip>
          <a:stretch>
            <a:fillRect/>
          </a:stretch>
        </p:blipFill>
        <p:spPr>
          <a:xfrm>
            <a:off x="1938072" y="2081788"/>
            <a:ext cx="1166813" cy="16549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9" descr="图片7">
            <a:extLst>
              <a:ext uri="{FF2B5EF4-FFF2-40B4-BE49-F238E27FC236}">
                <a16:creationId xmlns:a16="http://schemas.microsoft.com/office/drawing/2014/main" id="{55B82BA4-20E1-C9D4-4EF8-0DCC0058FA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-12000" contrast="12000"/>
          </a:blip>
          <a:stretch>
            <a:fillRect/>
          </a:stretch>
        </p:blipFill>
        <p:spPr>
          <a:xfrm>
            <a:off x="183091" y="3870107"/>
            <a:ext cx="1365647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" descr="图片11">
            <a:extLst>
              <a:ext uri="{FF2B5EF4-FFF2-40B4-BE49-F238E27FC236}">
                <a16:creationId xmlns:a16="http://schemas.microsoft.com/office/drawing/2014/main" id="{AA493C8D-FD5C-E8DE-0205-9532239F38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lum bright="-12000" contrast="12000"/>
          </a:blip>
          <a:stretch>
            <a:fillRect/>
          </a:stretch>
        </p:blipFill>
        <p:spPr>
          <a:xfrm>
            <a:off x="7156176" y="4353501"/>
            <a:ext cx="2728123" cy="15264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 descr="图片12">
            <a:extLst>
              <a:ext uri="{FF2B5EF4-FFF2-40B4-BE49-F238E27FC236}">
                <a16:creationId xmlns:a16="http://schemas.microsoft.com/office/drawing/2014/main" id="{BBFD81BE-C650-9F29-C620-174AA8C857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-12000" contrast="12000"/>
          </a:blip>
          <a:stretch>
            <a:fillRect/>
          </a:stretch>
        </p:blipFill>
        <p:spPr>
          <a:xfrm>
            <a:off x="9890187" y="4353501"/>
            <a:ext cx="2218654" cy="1566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4" descr="图片13">
            <a:extLst>
              <a:ext uri="{FF2B5EF4-FFF2-40B4-BE49-F238E27FC236}">
                <a16:creationId xmlns:a16="http://schemas.microsoft.com/office/drawing/2014/main" id="{CC839F2F-9615-E4EB-B0C0-9B2545E0BD1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lum bright="-12000" contrast="12000"/>
          </a:blip>
          <a:stretch>
            <a:fillRect/>
          </a:stretch>
        </p:blipFill>
        <p:spPr>
          <a:xfrm>
            <a:off x="9884299" y="2258481"/>
            <a:ext cx="2262158" cy="15574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5" descr="图片14">
            <a:extLst>
              <a:ext uri="{FF2B5EF4-FFF2-40B4-BE49-F238E27FC236}">
                <a16:creationId xmlns:a16="http://schemas.microsoft.com/office/drawing/2014/main" id="{DC02668B-A122-0241-BD09-B94A55D5AB9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-12000" contrast="12000"/>
          </a:blip>
          <a:stretch>
            <a:fillRect/>
          </a:stretch>
        </p:blipFill>
        <p:spPr>
          <a:xfrm>
            <a:off x="7119267" y="2287008"/>
            <a:ext cx="2582146" cy="15032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9F8834E-52CD-593F-E104-A98BD302F2C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2373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被毁后的圆明园</a:t>
            </a:r>
          </a:p>
        </p:txBody>
      </p:sp>
      <p:pic>
        <p:nvPicPr>
          <p:cNvPr id="3" name="Picture 6" descr="http://k.zol-img.com.cn/dcbbs/13456/a13455483_01000.jpg">
            <a:extLst>
              <a:ext uri="{FF2B5EF4-FFF2-40B4-BE49-F238E27FC236}">
                <a16:creationId xmlns:a16="http://schemas.microsoft.com/office/drawing/2014/main" id="{FB89FB60-FCC8-1D86-831A-00E2F604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rcRect t="9492" b="9830"/>
          <a:stretch>
            <a:fillRect/>
          </a:stretch>
        </p:blipFill>
        <p:spPr>
          <a:xfrm>
            <a:off x="274320" y="1928336"/>
            <a:ext cx="5572601" cy="33975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9116F-BED2-25CA-E56A-01BD3C3F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41" y="1928336"/>
            <a:ext cx="4531506" cy="3397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3B497-337C-FB83-178B-BC16DBC58858}"/>
              </a:ext>
            </a:extLst>
          </p:cNvPr>
          <p:cNvSpPr txBox="1"/>
          <p:nvPr/>
        </p:nvSpPr>
        <p:spPr>
          <a:xfrm>
            <a:off x="3060620" y="5623560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CAD79-2B7A-4942-055D-58481AAF3E3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6496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文中生字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574A3B-1DCB-2BB3-9475-09F0B4E4ED2B}"/>
              </a:ext>
            </a:extLst>
          </p:cNvPr>
          <p:cNvSpPr txBox="1"/>
          <p:nvPr/>
        </p:nvSpPr>
        <p:spPr>
          <a:xfrm>
            <a:off x="395189" y="2511447"/>
            <a:ext cx="109873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赞誉（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zàn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yù</a:t>
            </a:r>
            <a:r>
              <a:rPr lang="zh-CN" altLang="en-US" sz="2800" dirty="0"/>
              <a:t>）       恍若（</a:t>
            </a:r>
            <a:r>
              <a:rPr lang="en-US" altLang="zh-CN" sz="2800" dirty="0" err="1"/>
              <a:t>huǎng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ruò</a:t>
            </a:r>
            <a:r>
              <a:rPr lang="zh-CN" altLang="en-US" sz="2800" dirty="0"/>
              <a:t>）        绸缎 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chóu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duàn</a:t>
            </a:r>
            <a:r>
              <a:rPr lang="en-US" altLang="zh-CN" sz="2800" dirty="0"/>
              <a:t> 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琉璃 （</a:t>
            </a:r>
            <a:r>
              <a:rPr lang="en-US" altLang="zh-CN" sz="2800" dirty="0" err="1"/>
              <a:t>liú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lí</a:t>
            </a:r>
            <a:r>
              <a:rPr lang="zh-CN" altLang="en-US" sz="2800" dirty="0"/>
              <a:t>）           惊骇</a:t>
            </a:r>
            <a:r>
              <a:rPr lang="en-US" altLang="zh-CN" sz="2800" dirty="0"/>
              <a:t>(</a:t>
            </a:r>
            <a:r>
              <a:rPr lang="en-US" altLang="zh-CN" sz="2800" dirty="0" err="1"/>
              <a:t>jīng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hài</a:t>
            </a:r>
            <a:r>
              <a:rPr lang="zh-CN" altLang="en-US" sz="2800" dirty="0"/>
              <a:t>）               瞥见</a:t>
            </a:r>
            <a:r>
              <a:rPr lang="en-US" altLang="zh-CN" sz="2800" dirty="0"/>
              <a:t>(</a:t>
            </a:r>
            <a:r>
              <a:rPr lang="en-US" altLang="zh-CN" sz="2800" dirty="0" err="1"/>
              <a:t>piē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zh-CN" altLang="en-US" sz="2800" dirty="0"/>
              <a:t>珐琅</a:t>
            </a:r>
            <a:r>
              <a:rPr lang="en-US" altLang="zh-CN" sz="2800" dirty="0"/>
              <a:t>(</a:t>
            </a:r>
            <a:r>
              <a:rPr lang="en-US" altLang="zh-CN" sz="2800" dirty="0" err="1"/>
              <a:t>fà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láng</a:t>
            </a:r>
            <a:r>
              <a:rPr lang="en-US" altLang="zh-CN" sz="2800" dirty="0"/>
              <a:t>)             </a:t>
            </a:r>
            <a:r>
              <a:rPr lang="zh-CN" altLang="en-US" sz="2800" dirty="0"/>
              <a:t>箱箧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xiāng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qiè</a:t>
            </a:r>
            <a:r>
              <a:rPr lang="en-US" altLang="zh-CN" sz="2800" dirty="0"/>
              <a:t>)               </a:t>
            </a:r>
            <a:r>
              <a:rPr lang="zh-CN" altLang="en-US" sz="2800" dirty="0"/>
              <a:t>晨曦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chén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xī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2C0C19-24E4-9716-2A0B-E678FA1CC60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266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读课文，梳理结构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D3220-4C45-19F0-CA37-7A6F137AF060}"/>
              </a:ext>
            </a:extLst>
          </p:cNvPr>
          <p:cNvSpPr txBox="1"/>
          <p:nvPr/>
        </p:nvSpPr>
        <p:spPr>
          <a:xfrm>
            <a:off x="654576" y="1889760"/>
            <a:ext cx="853310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第一部分（</a:t>
            </a:r>
            <a:r>
              <a:rPr lang="en-US" altLang="zh-CN" sz="3600" dirty="0"/>
              <a:t>1-2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第二部分（</a:t>
            </a:r>
            <a:r>
              <a:rPr lang="en-US" altLang="zh-CN" sz="3600" dirty="0"/>
              <a:t>3-8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第三部分（</a:t>
            </a:r>
            <a:r>
              <a:rPr lang="en-US" altLang="zh-CN" sz="3600" dirty="0"/>
              <a:t>9-10</a:t>
            </a:r>
            <a:r>
              <a:rPr lang="zh-CN" altLang="en-US" sz="3600" dirty="0"/>
              <a:t>自然段）讲了什么内容？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F3BF1-0348-9C11-882D-5CC51E21967F}"/>
              </a:ext>
            </a:extLst>
          </p:cNvPr>
          <p:cNvSpPr txBox="1"/>
          <p:nvPr/>
        </p:nvSpPr>
        <p:spPr>
          <a:xfrm>
            <a:off x="274320" y="4360525"/>
            <a:ext cx="10761279" cy="202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1.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400" dirty="0">
                <a:solidFill>
                  <a:srgbClr val="FF0000"/>
                </a:solidFill>
              </a:rPr>
              <a:t>本文是一封信，作者的观点是什么？</a:t>
            </a:r>
          </a:p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2.</a:t>
            </a:r>
            <a:r>
              <a:rPr lang="zh-CN" altLang="en-US" sz="4400" dirty="0">
                <a:solidFill>
                  <a:srgbClr val="FF0000"/>
                </a:solidFill>
              </a:rPr>
              <a:t>作者对圆明园用了什么样的语言来表述？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61466-3034-F747-75EE-38AA187CC8D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712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89560" y="411439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探究思考一 为何赞美圆明园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F71BA2-442A-8D0E-90DB-0547216A6CDB}"/>
              </a:ext>
            </a:extLst>
          </p:cNvPr>
          <p:cNvSpPr txBox="1"/>
          <p:nvPr/>
        </p:nvSpPr>
        <p:spPr>
          <a:xfrm>
            <a:off x="609556" y="3127831"/>
            <a:ext cx="1040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/>
            </a:lvl1pPr>
          </a:lstStyle>
          <a:p>
            <a:r>
              <a:rPr lang="zh-CN" altLang="en-US" dirty="0"/>
              <a:t>思考：作者为何用很多笔墨赞誉圆明园，并称之是世界奇迹？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886CF-535F-0201-5F59-64BBFE59DAF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90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672</Words>
  <Application>Microsoft Office PowerPoint</Application>
  <PresentationFormat>宽屏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仿宋</vt:lpstr>
      <vt:lpstr>楷体</vt:lpstr>
      <vt:lpstr>Arial</vt:lpstr>
      <vt:lpstr>Office 主题​​</vt:lpstr>
      <vt:lpstr>PowerPoint 演示文稿</vt:lpstr>
      <vt:lpstr>作者：雨果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 Happy</dc:creator>
  <cp:lastModifiedBy>Sea Happy</cp:lastModifiedBy>
  <cp:revision>56</cp:revision>
  <dcterms:created xsi:type="dcterms:W3CDTF">2024-09-21T02:31:02Z</dcterms:created>
  <dcterms:modified xsi:type="dcterms:W3CDTF">2024-09-25T15:09:12Z</dcterms:modified>
</cp:coreProperties>
</file>